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3"/>
  </p:notesMasterIdLst>
  <p:sldIdLst>
    <p:sldId id="256" r:id="rId2"/>
    <p:sldId id="564" r:id="rId3"/>
    <p:sldId id="699" r:id="rId4"/>
    <p:sldId id="263" r:id="rId5"/>
    <p:sldId id="384" r:id="rId6"/>
    <p:sldId id="515" r:id="rId7"/>
    <p:sldId id="679" r:id="rId8"/>
    <p:sldId id="680" r:id="rId9"/>
    <p:sldId id="425" r:id="rId10"/>
    <p:sldId id="568" r:id="rId11"/>
    <p:sldId id="822" r:id="rId12"/>
    <p:sldId id="1181" r:id="rId13"/>
    <p:sldId id="824" r:id="rId14"/>
    <p:sldId id="1182" r:id="rId15"/>
    <p:sldId id="825" r:id="rId16"/>
    <p:sldId id="826" r:id="rId17"/>
    <p:sldId id="1183" r:id="rId18"/>
    <p:sldId id="1184" r:id="rId19"/>
    <p:sldId id="829" r:id="rId20"/>
    <p:sldId id="830" r:id="rId21"/>
    <p:sldId id="831" r:id="rId22"/>
    <p:sldId id="832" r:id="rId23"/>
    <p:sldId id="833" r:id="rId24"/>
    <p:sldId id="834" r:id="rId25"/>
    <p:sldId id="835" r:id="rId26"/>
    <p:sldId id="836" r:id="rId27"/>
    <p:sldId id="937" r:id="rId28"/>
    <p:sldId id="1180" r:id="rId29"/>
    <p:sldId id="939" r:id="rId30"/>
    <p:sldId id="940" r:id="rId31"/>
    <p:sldId id="941" r:id="rId32"/>
    <p:sldId id="942" r:id="rId33"/>
    <p:sldId id="943" r:id="rId34"/>
    <p:sldId id="944" r:id="rId35"/>
    <p:sldId id="945" r:id="rId36"/>
    <p:sldId id="946" r:id="rId37"/>
    <p:sldId id="947" r:id="rId38"/>
    <p:sldId id="948" r:id="rId39"/>
    <p:sldId id="949" r:id="rId40"/>
    <p:sldId id="950" r:id="rId41"/>
    <p:sldId id="951" r:id="rId42"/>
    <p:sldId id="1036" r:id="rId43"/>
    <p:sldId id="1037" r:id="rId44"/>
    <p:sldId id="1038" r:id="rId45"/>
    <p:sldId id="1039" r:id="rId46"/>
    <p:sldId id="1040" r:id="rId47"/>
    <p:sldId id="1041" r:id="rId48"/>
    <p:sldId id="1042" r:id="rId49"/>
    <p:sldId id="1043" r:id="rId50"/>
    <p:sldId id="1044" r:id="rId51"/>
    <p:sldId id="1045" r:id="rId52"/>
    <p:sldId id="1046" r:id="rId53"/>
    <p:sldId id="1047" r:id="rId54"/>
    <p:sldId id="613" r:id="rId55"/>
    <p:sldId id="615" r:id="rId56"/>
    <p:sldId id="616" r:id="rId57"/>
    <p:sldId id="617" r:id="rId58"/>
    <p:sldId id="618" r:id="rId59"/>
    <p:sldId id="619" r:id="rId60"/>
    <p:sldId id="620" r:id="rId61"/>
    <p:sldId id="621" r:id="rId62"/>
    <p:sldId id="622" r:id="rId63"/>
    <p:sldId id="623" r:id="rId64"/>
    <p:sldId id="624" r:id="rId65"/>
    <p:sldId id="625" r:id="rId66"/>
    <p:sldId id="1120" r:id="rId67"/>
    <p:sldId id="1121" r:id="rId68"/>
    <p:sldId id="1122" r:id="rId69"/>
    <p:sldId id="1123" r:id="rId70"/>
    <p:sldId id="1124" r:id="rId71"/>
    <p:sldId id="1125" r:id="rId72"/>
    <p:sldId id="1126" r:id="rId73"/>
    <p:sldId id="1127" r:id="rId74"/>
    <p:sldId id="1128" r:id="rId75"/>
    <p:sldId id="1129" r:id="rId76"/>
    <p:sldId id="1130" r:id="rId77"/>
    <p:sldId id="1131" r:id="rId78"/>
    <p:sldId id="1132" r:id="rId79"/>
    <p:sldId id="639" r:id="rId80"/>
    <p:sldId id="1133" r:id="rId81"/>
    <p:sldId id="641" r:id="rId82"/>
    <p:sldId id="642" r:id="rId83"/>
    <p:sldId id="643" r:id="rId84"/>
    <p:sldId id="644" r:id="rId85"/>
    <p:sldId id="645" r:id="rId86"/>
    <p:sldId id="646" r:id="rId87"/>
    <p:sldId id="647" r:id="rId88"/>
    <p:sldId id="648" r:id="rId89"/>
    <p:sldId id="650" r:id="rId90"/>
    <p:sldId id="652" r:id="rId91"/>
    <p:sldId id="653" r:id="rId92"/>
    <p:sldId id="654" r:id="rId93"/>
    <p:sldId id="655" r:id="rId94"/>
    <p:sldId id="656" r:id="rId95"/>
    <p:sldId id="657" r:id="rId96"/>
    <p:sldId id="658" r:id="rId97"/>
    <p:sldId id="659" r:id="rId98"/>
    <p:sldId id="440" r:id="rId99"/>
    <p:sldId id="660" r:id="rId100"/>
    <p:sldId id="662" r:id="rId101"/>
    <p:sldId id="663" r:id="rId102"/>
    <p:sldId id="664" r:id="rId103"/>
    <p:sldId id="665" r:id="rId104"/>
    <p:sldId id="666" r:id="rId105"/>
    <p:sldId id="667" r:id="rId106"/>
    <p:sldId id="681" r:id="rId107"/>
    <p:sldId id="682" r:id="rId108"/>
    <p:sldId id="683" r:id="rId109"/>
    <p:sldId id="684" r:id="rId110"/>
    <p:sldId id="688" r:id="rId111"/>
    <p:sldId id="690" r:id="rId112"/>
    <p:sldId id="691" r:id="rId113"/>
    <p:sldId id="692" r:id="rId114"/>
    <p:sldId id="693" r:id="rId115"/>
    <p:sldId id="694" r:id="rId116"/>
    <p:sldId id="695" r:id="rId117"/>
    <p:sldId id="696" r:id="rId118"/>
    <p:sldId id="697" r:id="rId119"/>
    <p:sldId id="677" r:id="rId120"/>
    <p:sldId id="678" r:id="rId121"/>
    <p:sldId id="379" r:id="rId122"/>
  </p:sldIdLst>
  <p:sldSz cx="12192000" cy="6858000"/>
  <p:notesSz cx="6858000" cy="9144000"/>
  <p:embeddedFontLst>
    <p:embeddedFont>
      <p:font typeface="微软雅黑" pitchFamily="34" charset="-122"/>
      <p:regular r:id="rId124"/>
      <p:bold r:id="rId125"/>
    </p:embeddedFont>
    <p:embeddedFont>
      <p:font typeface="Tahoma" pitchFamily="34" charset="0"/>
      <p:regular r:id="rId126"/>
      <p:bold r:id="rId127"/>
    </p:embeddedFont>
    <p:embeddedFont>
      <p:font typeface="Verdana" pitchFamily="34" charset="0"/>
      <p:regular r:id="rId128"/>
      <p:bold r:id="rId129"/>
      <p:italic r:id="rId130"/>
      <p:boldItalic r:id="rId131"/>
    </p:embeddedFont>
    <p:embeddedFont>
      <p:font typeface="Berlin Sans FB Demi" pitchFamily="34" charset="0"/>
      <p:bold r:id="rId132"/>
    </p:embeddedFont>
    <p:embeddedFont>
      <p:font typeface="黑体" pitchFamily="49" charset="-122"/>
      <p:regular r:id="rId133"/>
    </p:embeddedFont>
    <p:embeddedFont>
      <p:font typeface="Calibri Light" pitchFamily="34" charset="0"/>
      <p:regular r:id="rId134"/>
      <p:italic r:id="rId135"/>
    </p:embeddedFont>
    <p:embeddedFont>
      <p:font typeface="华文宋体" pitchFamily="2" charset="-122"/>
      <p:regular r:id="rId136"/>
    </p:embeddedFont>
    <p:embeddedFont>
      <p:font typeface="隶书" pitchFamily="49" charset="-122"/>
      <p:regular r:id="rId137"/>
    </p:embeddedFont>
    <p:embeddedFont>
      <p:font typeface="Calibri" pitchFamily="34" charset="0"/>
      <p:regular r:id="rId138"/>
      <p:bold r:id="rId139"/>
      <p:italic r:id="rId140"/>
      <p:boldItalic r:id="rId1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73188"/>
    <a:srgbClr val="BE1007"/>
    <a:srgbClr val="BF6D07"/>
    <a:srgbClr val="0D0D0D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88745" autoAdjust="0"/>
  </p:normalViewPr>
  <p:slideViewPr>
    <p:cSldViewPr snapToGrid="0" showGuides="1">
      <p:cViewPr varScale="1">
        <p:scale>
          <a:sx n="62" d="100"/>
          <a:sy n="62" d="100"/>
        </p:scale>
        <p:origin x="-1032" y="-90"/>
      </p:cViewPr>
      <p:guideLst>
        <p:guide orient="horz" pos="1057"/>
        <p:guide orient="horz" pos="4102"/>
        <p:guide pos="325"/>
        <p:guide pos="7102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Relationship Id="rId138" Type="http://schemas.openxmlformats.org/officeDocument/2006/relationships/font" Target="fonts/font1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1.fntdata"/><Relationship Id="rId139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13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40" Type="http://schemas.openxmlformats.org/officeDocument/2006/relationships/font" Target="fonts/font17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7.fntdata"/><Relationship Id="rId135" Type="http://schemas.openxmlformats.org/officeDocument/2006/relationships/font" Target="fonts/font12.fntdata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141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7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380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时间也算执行者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042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在软件开发领域，模型用来表示真实世界的实体。在软件开发的不同阶段，需要为目标系统创建不同类型的模型。它是真实世界中各个事物的表示</a:t>
            </a:r>
            <a:endParaRPr lang="en-US" altLang="zh-CN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它是需求分析的产物，与问题域相关。</a:t>
            </a:r>
            <a:endParaRPr lang="en-US" altLang="zh-CN" dirty="0" smtClean="0"/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82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64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838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352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493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620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065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454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656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346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047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发现了更多的名词，下面是新加的，在新加的过程中发现需要替换的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76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89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538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946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有国标，大部分公司是从国标的基础上修改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388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相互关联，从类的角度去考虑 。反映的是关联关系。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873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  <a:t>114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关联关系用数据库举例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04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28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在系统用例分析之后做域模型的更新，在做完健壮性分析之后还要进行域模型的更新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87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2019/9/29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2019/9/29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95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0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1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em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9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4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Visio" r:id="rId4" imgW="7048500" imgH="5156200" progId="Visio.Drawing.11">
                  <p:embed/>
                </p:oleObj>
              </mc:Choice>
              <mc:Fallback>
                <p:oleObj name="Visio" r:id="rId4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团队整体的模型标准能力较高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团队整体的模型标准能力较高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OX8}DA8(BXQT%0%K3_T87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20" y="1134745"/>
            <a:ext cx="6894195" cy="5316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</a:t>
            </a:r>
            <a:r>
              <a:rPr lang="zh-CN" altLang="en-US" sz="2400" dirty="0">
                <a:solidFill>
                  <a:srgbClr val="FF0000"/>
                </a:solidFill>
              </a:rPr>
              <a:t>术语不统一</a:t>
            </a:r>
            <a:r>
              <a:rPr lang="zh-CN" altLang="en-US" sz="2400" dirty="0"/>
              <a:t>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理解偏差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30846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0445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51418" y="300445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itchFamily="34" charset="-122"/>
                  <a:ea typeface="微软雅黑" pitchFamily="34" charset="-122"/>
                </a:rPr>
                <a:t>最不正式的</a:t>
              </a: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itchFamily="34" charset="-122"/>
                  <a:ea typeface="微软雅黑" pitchFamily="34" charset="-122"/>
                </a:rPr>
                <a:t>最正式的</a:t>
              </a: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itchFamily="34" charset="-122"/>
                  <a:ea typeface="微软雅黑" pitchFamily="34" charset="-122"/>
                </a:rPr>
                <a:t>临时评审</a:t>
              </a: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itchFamily="34" charset="-122"/>
                  <a:ea typeface="微软雅黑" pitchFamily="34" charset="-122"/>
                </a:rPr>
                <a:t>轮查</a:t>
              </a: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508" y="3307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zh-CN" altLang="en-US" sz="2200" b="1" dirty="0"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走查</a:t>
              </a: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itchFamily="34" charset="-122"/>
                  <a:ea typeface="微软雅黑" pitchFamily="34" charset="-122"/>
                </a:rPr>
                <a:t>小组评审</a:t>
              </a: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zh-CN" altLang="en-US" sz="2200" b="1" dirty="0">
                  <a:latin typeface="微软雅黑" pitchFamily="34" charset="-122"/>
                  <a:ea typeface="微软雅黑" pitchFamily="34" charset="-122"/>
                  <a:cs typeface="Arial" panose="020B0604020202020204" pitchFamily="34" charset="0"/>
                </a:rPr>
                <a:t>审查</a:t>
              </a: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3"/>
            <a:ext cx="1303304" cy="43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itchFamily="34" charset="-122"/>
                <a:ea typeface="微软雅黑" pitchFamily="34" charset="-122"/>
              </a:rPr>
              <a:t>结对编程</a:t>
            </a: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696220"/>
              </p:ext>
            </p:extLst>
          </p:nvPr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审查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小组评审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走查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原文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Inspection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Team review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Walkthrough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组织者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企业级</a:t>
                      </a:r>
                      <a:endParaRPr lang="en-US" altLang="zh-CN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常由</a:t>
                      </a:r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EPG</a:t>
                      </a: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、</a:t>
                      </a:r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QA</a:t>
                      </a: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部门组织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团队级、项目级</a:t>
                      </a:r>
                      <a:endParaRPr lang="en-US" altLang="zh-CN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通常由项目经理发起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团队级、项目级</a:t>
                      </a:r>
                      <a:endParaRPr lang="en-US" altLang="zh-CN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通常由项目内发起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主持人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专职主持人，不能是作者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可以是专职或作者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通常是作者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会前会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一定召开评审前会议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会前会通常很简单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通常没有会前会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一定有规范的检查表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相对简单的检查表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通常没有检查表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8947" y="1639977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308538"/>
            <a:ext cx="10972800" cy="517109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会议（会前会）：召集参加评审会的所有成员开一个简短的会议，讨论、明确要评审的内容、评审的要点、评审时所需的资料、缺陷检查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86636"/>
              </p:ext>
            </p:extLst>
          </p:nvPr>
        </p:nvGraphicFramePr>
        <p:xfrm>
          <a:off x="1597759" y="1982408"/>
          <a:ext cx="905973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910"/>
                <a:gridCol w="3019910"/>
                <a:gridCol w="301991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主要参与人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列席参与人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评审内容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需求规格说明书的作者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用户代表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《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需求规格说明书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》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参考材料：</a:t>
                      </a:r>
                      <a:endParaRPr lang="en-US" altLang="zh-CN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《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招标书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》《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投标书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》《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合同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》《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需求调研报告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》</a:t>
                      </a:r>
                      <a:endParaRPr lang="zh-CN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评审专家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接口负责人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甲方领导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开发代表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[</a:t>
                      </a: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监理</a:t>
                      </a:r>
                      <a:r>
                        <a:rPr lang="en-US" altLang="zh-CN" sz="2000" dirty="0">
                          <a:latin typeface="微软雅黑" pitchFamily="34" charset="-122"/>
                          <a:ea typeface="微软雅黑" pitchFamily="34" charset="-122"/>
                        </a:rPr>
                        <a:t>]</a:t>
                      </a:r>
                      <a:endParaRPr lang="zh-CN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测试代表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主持人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zh-CN" altLang="en-US" sz="2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记录员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zh-CN" alt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7425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308462"/>
            <a:ext cx="10972800" cy="501351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：评审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867103" y="1577975"/>
            <a:ext cx="9765972" cy="454818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zh-CN" altLang="en-US" dirty="0"/>
              <a:t>正确性；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必要性；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优先级；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明确性；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可测性；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完整性；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一致性；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可修改性； </a:t>
            </a:r>
          </a:p>
          <a:p>
            <a:endParaRPr lang="en-US" altLang="zh-CN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61" y="1160689"/>
            <a:ext cx="8202534" cy="527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10312004" cy="4389120"/>
          </a:xfrm>
        </p:spPr>
        <p:txBody>
          <a:bodyPr/>
          <a:lstStyle/>
          <a:p>
            <a:pPr marL="2286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600" dirty="0" smtClean="0"/>
              <a:t>为</a:t>
            </a:r>
            <a:r>
              <a:rPr lang="zh-CN" altLang="en-US" sz="2600" dirty="0"/>
              <a:t>项目创建一个</a:t>
            </a:r>
            <a:r>
              <a:rPr lang="zh-CN" altLang="en-US" sz="2600" dirty="0">
                <a:solidFill>
                  <a:srgbClr val="FF0000"/>
                </a:solidFill>
              </a:rPr>
              <a:t>术语表</a:t>
            </a:r>
            <a:r>
              <a:rPr lang="zh-CN" altLang="en-US" sz="2600" dirty="0"/>
              <a:t>。确保项目中的每个人都能以清晰一致的术语来理解和交流问题领域</a:t>
            </a:r>
            <a:r>
              <a:rPr lang="zh-CN" altLang="en-US" sz="2600" dirty="0" smtClean="0"/>
              <a:t>。</a:t>
            </a:r>
            <a:endParaRPr lang="en-US" altLang="zh-CN" sz="2600" dirty="0" smtClean="0"/>
          </a:p>
          <a:p>
            <a:pPr marL="2286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FF0000"/>
                </a:solidFill>
              </a:rPr>
              <a:t>域</a:t>
            </a:r>
            <a:r>
              <a:rPr lang="zh-CN" altLang="en-US" sz="2800" dirty="0">
                <a:solidFill>
                  <a:srgbClr val="FF0000"/>
                </a:solidFill>
              </a:rPr>
              <a:t>建模</a:t>
            </a:r>
            <a:r>
              <a:rPr lang="en-US" altLang="zh-CN" sz="2800" dirty="0"/>
              <a:t>[Domain Modeling</a:t>
            </a:r>
            <a:r>
              <a:rPr lang="en-US" altLang="zh-CN" sz="2800" dirty="0" smtClean="0"/>
              <a:t>]</a:t>
            </a:r>
            <a:endParaRPr lang="en-US" altLang="zh-CN" sz="2600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dirty="0" smtClean="0"/>
              <a:t>域</a:t>
            </a:r>
            <a:r>
              <a:rPr lang="zh-CN" altLang="en-US" dirty="0"/>
              <a:t>建模比普通的项目术语表优良的地方体现在：以图的方式清晰地显示出不同术语间的关系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dirty="0" smtClean="0"/>
              <a:t>描述</a:t>
            </a:r>
            <a:r>
              <a:rPr lang="zh-CN" altLang="en-US" dirty="0"/>
              <a:t>业务中涉及到的</a:t>
            </a:r>
            <a:r>
              <a:rPr lang="zh-CN" altLang="en-US" dirty="0">
                <a:solidFill>
                  <a:srgbClr val="FF0000"/>
                </a:solidFill>
              </a:rPr>
              <a:t>实体及其相互之间的关系</a:t>
            </a:r>
            <a:r>
              <a:rPr lang="zh-CN" altLang="en-US" dirty="0"/>
              <a:t>，是帮助系统分析人员、用户认识现实业务的工具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dirty="0" smtClean="0"/>
              <a:t>域</a:t>
            </a:r>
            <a:r>
              <a:rPr lang="zh-CN" altLang="en-US" dirty="0"/>
              <a:t>模型图将通过不断修正完善逐步演化为最终的</a:t>
            </a:r>
            <a:r>
              <a:rPr lang="zh-CN" altLang="en-US" dirty="0">
                <a:solidFill>
                  <a:srgbClr val="FF0000"/>
                </a:solidFill>
              </a:rPr>
              <a:t>静态类图</a:t>
            </a:r>
            <a:r>
              <a:rPr lang="zh-CN" altLang="en-US" dirty="0"/>
              <a:t>。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797475" y="5273040"/>
            <a:ext cx="3817528" cy="1260765"/>
            <a:chOff x="4594244" y="4643446"/>
            <a:chExt cx="4524982" cy="1643074"/>
          </a:xfrm>
        </p:grpSpPr>
        <p:sp>
          <p:nvSpPr>
            <p:cNvPr id="14" name="右箭头 13"/>
            <p:cNvSpPr/>
            <p:nvPr/>
          </p:nvSpPr>
          <p:spPr>
            <a:xfrm>
              <a:off x="6451633" y="5222646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3889" t="30501" r="13889" b="19935"/>
            <a:stretch>
              <a:fillRect/>
            </a:stretch>
          </p:blipFill>
          <p:spPr bwMode="auto">
            <a:xfrm>
              <a:off x="4594244" y="4921504"/>
              <a:ext cx="1857389" cy="1086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046896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文本框 10"/>
          <p:cNvSpPr txBox="1"/>
          <p:nvPr/>
        </p:nvSpPr>
        <p:spPr>
          <a:xfrm>
            <a:off x="274320" y="4495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96678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23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C:\Users\qile\Desktop\软件工程\参考图片\第四节\4.png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7503" y="1415776"/>
            <a:ext cx="8253668" cy="4529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363876"/>
            <a:ext cx="211712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981052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1597759" y="5514080"/>
            <a:ext cx="2732913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771224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7116"/>
              <a:gd name="adj6" fmla="val 118852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7345424" y="1241079"/>
            <a:ext cx="3674407" cy="64633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8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2301" y="1397726"/>
            <a:ext cx="11096299" cy="46877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取款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 smtClean="0"/>
              <a:t>银行</a:t>
            </a:r>
            <a:r>
              <a:rPr lang="zh-CN" altLang="en-US" dirty="0"/>
              <a:t>客户将储蓄卡插入自助银行系统，系统提示用户输入密码</a:t>
            </a:r>
            <a:r>
              <a:rPr lang="zh-CN" altLang="en-US" dirty="0" smtClean="0"/>
              <a:t>。用户</a:t>
            </a:r>
            <a:r>
              <a:rPr lang="zh-CN" altLang="en-US" dirty="0"/>
              <a:t>输入正确的密码，系统验证成功后，提示用户选择业务类型，用户选择“取款” </a:t>
            </a:r>
            <a:r>
              <a:rPr lang="zh-CN" altLang="en-US" dirty="0" smtClean="0"/>
              <a:t>。系统</a:t>
            </a:r>
            <a:r>
              <a:rPr lang="zh-CN" altLang="en-US" dirty="0"/>
              <a:t>提示用户输入取款金额，用户输入取款金额后，系统变更用户账户金额，然后给用户输出相应的钱</a:t>
            </a:r>
            <a:r>
              <a:rPr lang="zh-CN" altLang="en-US" dirty="0" smtClean="0"/>
              <a:t>。用户</a:t>
            </a:r>
            <a:r>
              <a:rPr lang="zh-CN" altLang="en-US" dirty="0"/>
              <a:t>如果选择“打印凭条”，系统会为用户打印出凭证单</a:t>
            </a:r>
            <a:r>
              <a:rPr lang="zh-CN" altLang="en-US" dirty="0" smtClean="0"/>
              <a:t>。用户选择</a:t>
            </a:r>
            <a:r>
              <a:rPr lang="zh-CN" altLang="en-US" dirty="0"/>
              <a:t>“退卡”，系统退出用户的银行卡。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137" y="1373777"/>
            <a:ext cx="113827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200" dirty="0" smtClean="0">
                <a:solidFill>
                  <a:srgbClr val="FF0000"/>
                </a:solidFill>
              </a:rPr>
              <a:t>银行</a:t>
            </a:r>
            <a:r>
              <a:rPr lang="zh-CN" altLang="en-US" sz="2200" dirty="0">
                <a:solidFill>
                  <a:srgbClr val="FF0000"/>
                </a:solidFill>
              </a:rPr>
              <a:t>客户</a:t>
            </a:r>
            <a:r>
              <a:rPr lang="zh-CN" altLang="en-US" sz="2200" dirty="0"/>
              <a:t>将</a:t>
            </a:r>
            <a:r>
              <a:rPr lang="zh-CN" altLang="en-US" sz="2200" dirty="0">
                <a:solidFill>
                  <a:srgbClr val="FF0000"/>
                </a:solidFill>
              </a:rPr>
              <a:t>储蓄卡</a:t>
            </a:r>
            <a:r>
              <a:rPr lang="zh-CN" altLang="en-US" sz="2200" dirty="0"/>
              <a:t>插入</a:t>
            </a:r>
            <a:r>
              <a:rPr lang="zh-CN" altLang="en-US" sz="2200" dirty="0">
                <a:solidFill>
                  <a:srgbClr val="FF0000"/>
                </a:solidFill>
              </a:rPr>
              <a:t>自助银行系统</a:t>
            </a:r>
            <a:r>
              <a:rPr lang="zh-CN" altLang="en-US" sz="2200" dirty="0"/>
              <a:t>，</a:t>
            </a:r>
            <a:r>
              <a:rPr lang="zh-CN" altLang="en-US" sz="2200" dirty="0">
                <a:solidFill>
                  <a:srgbClr val="FF0000"/>
                </a:solidFill>
              </a:rPr>
              <a:t>系统</a:t>
            </a:r>
            <a:r>
              <a:rPr lang="zh-CN" altLang="en-US" sz="2200" dirty="0"/>
              <a:t>提示</a:t>
            </a:r>
            <a:r>
              <a:rPr lang="zh-CN" altLang="en-US" sz="2200" dirty="0">
                <a:solidFill>
                  <a:srgbClr val="FF0000"/>
                </a:solidFill>
              </a:rPr>
              <a:t>用户</a:t>
            </a:r>
            <a:r>
              <a:rPr lang="zh-CN" altLang="en-US" sz="2200" dirty="0"/>
              <a:t>输入</a:t>
            </a:r>
            <a:r>
              <a:rPr lang="zh-CN" altLang="en-US" sz="2200" dirty="0">
                <a:solidFill>
                  <a:srgbClr val="FF0000"/>
                </a:solidFill>
              </a:rPr>
              <a:t>密码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200" dirty="0" smtClean="0"/>
              <a:t>用户</a:t>
            </a:r>
            <a:r>
              <a:rPr lang="zh-CN" altLang="en-US" sz="2200" dirty="0"/>
              <a:t>输入正确的密码，系统验证成功后，提示用户选择</a:t>
            </a:r>
            <a:r>
              <a:rPr lang="zh-CN" altLang="en-US" sz="2200" dirty="0">
                <a:solidFill>
                  <a:srgbClr val="FF0000"/>
                </a:solidFill>
              </a:rPr>
              <a:t>业务类型</a:t>
            </a:r>
            <a:r>
              <a:rPr lang="zh-CN" altLang="en-US" sz="2200" dirty="0"/>
              <a:t>，用户选择“取款” 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200" dirty="0" smtClean="0"/>
              <a:t>系统</a:t>
            </a:r>
            <a:r>
              <a:rPr lang="zh-CN" altLang="en-US" sz="2200" dirty="0"/>
              <a:t>提示用户输入</a:t>
            </a:r>
            <a:r>
              <a:rPr lang="zh-CN" altLang="en-US" sz="2200" dirty="0">
                <a:solidFill>
                  <a:srgbClr val="FF0000"/>
                </a:solidFill>
              </a:rPr>
              <a:t>取款金额</a:t>
            </a:r>
            <a:r>
              <a:rPr lang="zh-CN" altLang="en-US" sz="2200" dirty="0"/>
              <a:t>，用户输入取款金额后，系统变更</a:t>
            </a:r>
            <a:r>
              <a:rPr lang="zh-CN" altLang="en-US" sz="2200" dirty="0">
                <a:solidFill>
                  <a:srgbClr val="FF0000"/>
                </a:solidFill>
              </a:rPr>
              <a:t>用户账户金额</a:t>
            </a:r>
            <a:r>
              <a:rPr lang="zh-CN" altLang="en-US" sz="2200" dirty="0"/>
              <a:t>，然后给用户输出相应的</a:t>
            </a:r>
            <a:r>
              <a:rPr lang="zh-CN" altLang="en-US" sz="2200" dirty="0">
                <a:solidFill>
                  <a:srgbClr val="FF0000"/>
                </a:solidFill>
              </a:rPr>
              <a:t>钱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200" dirty="0" smtClean="0"/>
              <a:t>用户</a:t>
            </a:r>
            <a:r>
              <a:rPr lang="zh-CN" altLang="en-US" sz="2200" dirty="0"/>
              <a:t>如果选择“打印</a:t>
            </a:r>
            <a:r>
              <a:rPr lang="zh-CN" altLang="en-US" sz="2200" dirty="0">
                <a:solidFill>
                  <a:srgbClr val="FF0000"/>
                </a:solidFill>
              </a:rPr>
              <a:t>凭条</a:t>
            </a:r>
            <a:r>
              <a:rPr lang="zh-CN" altLang="en-US" sz="2200" dirty="0"/>
              <a:t>”，系统会为用户打印出</a:t>
            </a:r>
            <a:r>
              <a:rPr lang="zh-CN" altLang="en-US" sz="2200" dirty="0">
                <a:solidFill>
                  <a:srgbClr val="FF0000"/>
                </a:solidFill>
              </a:rPr>
              <a:t>凭证单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200" dirty="0" smtClean="0"/>
              <a:t>用户选择</a:t>
            </a:r>
            <a:r>
              <a:rPr lang="zh-CN" altLang="en-US" sz="2200" dirty="0"/>
              <a:t>“退卡”，系统退出用户的</a:t>
            </a:r>
            <a:r>
              <a:rPr lang="zh-CN" altLang="en-US" sz="2200" dirty="0">
                <a:solidFill>
                  <a:srgbClr val="FF0000"/>
                </a:solidFill>
              </a:rPr>
              <a:t>银行卡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043271"/>
              </p:ext>
            </p:extLst>
          </p:nvPr>
        </p:nvGraphicFramePr>
        <p:xfrm>
          <a:off x="1981200" y="1172401"/>
          <a:ext cx="8229600" cy="480907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zh-CN" altLang="en-US" sz="2600" dirty="0">
                          <a:latin typeface="微软雅黑" pitchFamily="34" charset="-122"/>
                          <a:ea typeface="微软雅黑" pitchFamily="34" charset="-122"/>
                        </a:rPr>
                        <a:t>排除前</a:t>
                      </a:r>
                      <a:endParaRPr lang="zh-CN" altLang="en-US" sz="2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zh-CN" altLang="en-US" sz="2600" dirty="0">
                          <a:latin typeface="微软雅黑" pitchFamily="34" charset="-122"/>
                          <a:ea typeface="微软雅黑" pitchFamily="34" charset="-122"/>
                        </a:rPr>
                        <a:t>重复、相似</a:t>
                      </a:r>
                      <a:endParaRPr lang="zh-CN" altLang="en-US" sz="2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zh-CN" altLang="en-US" sz="2600" dirty="0">
                          <a:latin typeface="微软雅黑" pitchFamily="34" charset="-122"/>
                          <a:ea typeface="微软雅黑" pitchFamily="34" charset="-122"/>
                        </a:rPr>
                        <a:t>排除后</a:t>
                      </a:r>
                      <a:endParaRPr lang="zh-CN" altLang="en-US" sz="2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72413">
                <a:tc rowSpan="5">
                  <a:txBody>
                    <a:bodyPr/>
                    <a:lstStyle/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银行客户</a:t>
                      </a:r>
                      <a: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  <a:t/>
                      </a:r>
                      <a:b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储蓄卡</a:t>
                      </a:r>
                      <a: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  <a:t/>
                      </a:r>
                      <a:b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自助银行系统</a:t>
                      </a:r>
                      <a: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  <a:t/>
                      </a:r>
                      <a:b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系统</a:t>
                      </a:r>
                      <a: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  <a:t/>
                      </a:r>
                      <a:b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  <a:t/>
                      </a:r>
                      <a:b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密码</a:t>
                      </a:r>
                      <a: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  <a:t/>
                      </a:r>
                      <a:b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业务类型</a:t>
                      </a:r>
                      <a: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  <a:t/>
                      </a:r>
                      <a:br>
                        <a:rPr lang="en-US" altLang="zh-CN" sz="2200" dirty="0"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取款金额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用户账户金额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钱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凭条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银行卡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凭证单</a:t>
                      </a:r>
                      <a:endParaRPr lang="zh-CN" altLang="en-US" sz="2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银行客户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银行客户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储蓄卡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银行卡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储蓄卡</a:t>
                      </a:r>
                      <a:endParaRPr lang="en-US" altLang="zh-CN" sz="2200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自助银行系统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系统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自助银行系统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凭条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凭证单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凭条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密码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业务类型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取款金额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用户账户金额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itchFamily="34" charset="-122"/>
                          <a:ea typeface="微软雅黑" pitchFamily="34" charset="-122"/>
                        </a:rPr>
                        <a:t>钱</a:t>
                      </a:r>
                      <a:endParaRPr lang="en-US" altLang="zh-CN" sz="2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07910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9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857398"/>
              </p:ext>
            </p:extLst>
          </p:nvPr>
        </p:nvGraphicFramePr>
        <p:xfrm>
          <a:off x="1445342" y="1357298"/>
          <a:ext cx="8937523" cy="4561840"/>
        </p:xfrm>
        <a:graphic>
          <a:graphicData uri="http://schemas.openxmlformats.org/drawingml/2006/table">
            <a:tbl>
              <a:tblPr firstRow="1" bandRow="1"/>
              <a:tblGrid>
                <a:gridCol w="2212258"/>
                <a:gridCol w="4616245"/>
                <a:gridCol w="2109020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</a:pPr>
                      <a:r>
                        <a:rPr lang="zh-CN" altLang="en-US" sz="26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排除前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</a:pPr>
                      <a:r>
                        <a:rPr lang="zh-CN" altLang="en-US" sz="26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系统外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</a:pPr>
                      <a:r>
                        <a:rPr lang="zh-CN" altLang="en-US" sz="2600" kern="120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排除后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774540" y="175966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5101" y="2689838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1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3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6" y="3070048"/>
            <a:ext cx="5206633" cy="271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09" y="2393626"/>
            <a:ext cx="7819741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 smtClean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 indent="-342900"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 indent="-342900"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313609" y="5108270"/>
            <a:ext cx="7819741" cy="7694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域模型设计期间不用考虑数据的存放问题，只考虑业务描述中涉及的实体以及实体之间的关系。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316560"/>
            <a:ext cx="3245190" cy="97541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402080" y="1889760"/>
            <a:ext cx="3685824" cy="87342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861800" y="5132911"/>
            <a:ext cx="3836680" cy="945012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402080" y="5031752"/>
            <a:ext cx="3836665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402081" y="3316560"/>
            <a:ext cx="3076198" cy="94682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888132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2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qile\Desktop\软件工程\参考图片\第四节\图片3.png图片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62386" y="4215548"/>
              <a:ext cx="1156335" cy="1421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11880" y="3426460"/>
            <a:ext cx="6000115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3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4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93657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</a:rPr>
              <a:t>确定系统边界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</a:rPr>
              <a:t>识别系统执行者</a:t>
            </a:r>
            <a:endParaRPr lang="en-US" altLang="zh-CN" sz="2800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识别系统用例</a:t>
            </a:r>
            <a:endParaRPr lang="en-US" altLang="zh-CN" sz="2800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确定用例间的关系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dirty="0"/>
              <a:t>人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dirty="0"/>
              <a:t>系统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dirty="0"/>
              <a:t>硬件设备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dirty="0"/>
              <a:t>时间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altLang="zh-CN" dirty="0"/>
              <a:t>……</a:t>
            </a:r>
          </a:p>
        </p:txBody>
      </p:sp>
      <p:pic>
        <p:nvPicPr>
          <p:cNvPr id="4" name="Picture 3" descr="C:\Users\qile\Desktop\软件工程\参考图片\第四节\6.png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1850" y="2158365"/>
            <a:ext cx="6906260" cy="382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560786" y="1702676"/>
            <a:ext cx="3395748" cy="1696798"/>
          </a:xfrm>
          <a:prstGeom prst="wedgeRoundRectCallout">
            <a:avLst>
              <a:gd name="adj1" fmla="val -6970"/>
              <a:gd name="adj2" fmla="val 893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6873765" y="1702676"/>
            <a:ext cx="4146065" cy="1696798"/>
          </a:xfrm>
          <a:prstGeom prst="wedgeRoundRectCallout">
            <a:avLst>
              <a:gd name="adj1" fmla="val 5300"/>
              <a:gd name="adj2" fmla="val 95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系统管理员负责维护系统正常运行；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6" y="4918689"/>
            <a:ext cx="4133081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库存操作员，库房管理员，供应商系统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1089025"/>
            <a:ext cx="8453755" cy="537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263" y="1289685"/>
            <a:ext cx="11086268" cy="485775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系统用例</a:t>
            </a:r>
            <a:r>
              <a:rPr lang="zh-CN" altLang="en-US" dirty="0"/>
              <a:t>是系统执行的一系列动作，这些动作可以生成</a:t>
            </a:r>
            <a:r>
              <a:rPr lang="en-US" altLang="zh-CN" dirty="0"/>
              <a:t>“</a:t>
            </a:r>
            <a:r>
              <a:rPr lang="zh-CN" altLang="en-US" dirty="0"/>
              <a:t>执行者</a:t>
            </a:r>
            <a:r>
              <a:rPr lang="en-US" altLang="zh-CN" dirty="0"/>
              <a:t>”</a:t>
            </a:r>
            <a:r>
              <a:rPr lang="zh-CN" altLang="en-US" dirty="0"/>
              <a:t>可观测的</a:t>
            </a:r>
            <a:r>
              <a:rPr lang="zh-CN" altLang="en-US" b="1" dirty="0">
                <a:solidFill>
                  <a:srgbClr val="FF0000"/>
                </a:solidFill>
              </a:rPr>
              <a:t>有价值</a:t>
            </a:r>
            <a:r>
              <a:rPr lang="zh-CN" altLang="en-US" dirty="0"/>
              <a:t>的结果。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dirty="0"/>
              <a:t>通俗讲：系统用例是执行者通过系统可以</a:t>
            </a:r>
            <a:r>
              <a:rPr lang="zh-CN" altLang="en-US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28906" t="24806" r="36523" b="27713"/>
          <a:stretch>
            <a:fillRect/>
          </a:stretch>
        </p:blipFill>
        <p:spPr bwMode="auto">
          <a:xfrm>
            <a:off x="4901279" y="3515710"/>
            <a:ext cx="3516139" cy="292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1813035" y="4690831"/>
            <a:ext cx="2937894" cy="1571636"/>
          </a:xfrm>
          <a:prstGeom prst="wedgeRoundRectCallout">
            <a:avLst>
              <a:gd name="adj1" fmla="val 65900"/>
              <a:gd name="adj2" fmla="val -388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 能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达到什么目标？</a:t>
            </a:r>
          </a:p>
        </p:txBody>
      </p:sp>
      <p:sp>
        <p:nvSpPr>
          <p:cNvPr id="16" name="矩形 15"/>
          <p:cNvSpPr/>
          <p:nvPr/>
        </p:nvSpPr>
        <p:spPr>
          <a:xfrm>
            <a:off x="8290560" y="4842958"/>
            <a:ext cx="12621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8108056" y="3373821"/>
            <a:ext cx="11305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96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75473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300" dirty="0"/>
              <a:t>系统管理员负责维护系统正常运行。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200" dirty="0"/>
              <a:t>缺货时，库房管理员通过系统</a:t>
            </a:r>
            <a:r>
              <a:rPr lang="zh-CN" altLang="en-US" sz="22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200" dirty="0"/>
              <a:t>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200" dirty="0"/>
              <a:t>对积存的货物，库房管理员通过系统向供货商系统</a:t>
            </a:r>
            <a:r>
              <a:rPr lang="zh-CN" altLang="en-US" sz="2200" dirty="0">
                <a:solidFill>
                  <a:srgbClr val="FF0000"/>
                </a:solidFill>
              </a:rPr>
              <a:t>申请退货</a:t>
            </a:r>
            <a:r>
              <a:rPr lang="zh-CN" altLang="en-US" sz="2200" dirty="0"/>
              <a:t>；</a:t>
            </a:r>
            <a:endParaRPr lang="en-US" altLang="zh-CN" sz="22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70286" y="3069693"/>
            <a:ext cx="1016001" cy="30777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加载名单</a:t>
            </a:r>
            <a:endParaRPr lang="zh-CN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7845" y="1137285"/>
            <a:ext cx="8733155" cy="528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8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91445"/>
              </p:ext>
            </p:extLst>
          </p:nvPr>
        </p:nvGraphicFramePr>
        <p:xfrm>
          <a:off x="258553" y="1169704"/>
          <a:ext cx="11690392" cy="5288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2805"/>
                <a:gridCol w="1375752"/>
                <a:gridCol w="3926655"/>
                <a:gridCol w="2333012"/>
                <a:gridCol w="2742168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itchFamily="34" charset="-122"/>
                          <a:ea typeface="微软雅黑" pitchFamily="34" charset="-122"/>
                        </a:rPr>
                        <a:t>缺点</a:t>
                      </a:r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1970</a:t>
                      </a: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年前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传统分析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需求分析人依据个人习惯进行一些建模和分析工作，完全依赖个体才智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自然语言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缺乏结构、不可重复、不可测量、具有主观臆断性</a:t>
                      </a:r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70-80</a:t>
                      </a: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结构化分析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把现实世界描绘为数据在信息系统中的流动，以及在流动过程中，数据向信息的转化。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数据流图、实体关系图、状态转移图等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分析向设计过渡的难度高</a:t>
                      </a:r>
                      <a:endParaRPr lang="en-US" altLang="zh-CN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对于复杂系统分析困难</a:t>
                      </a:r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80-90</a:t>
                      </a: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信息工程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对结构化方法的改进。从信息角度来开发系统，客观世界被描述为数据和数据属性及其相互关系。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功能分解图，过程依赖图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仅适用于信息系统的开发</a:t>
                      </a:r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itchFamily="34" charset="-122"/>
                          <a:ea typeface="微软雅黑" pitchFamily="34" charset="-122"/>
                        </a:rPr>
                        <a:t>90</a:t>
                      </a: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年后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面向对象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将系统看作对象的集合，对象间的互相协作，共同完成系统任务。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itchFamily="34" charset="-122"/>
                          <a:ea typeface="微软雅黑" pitchFamily="34" charset="-122"/>
                        </a:rPr>
                        <a:t>用例分析，域模型、交互图、状态图、活动图等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原型法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是指在获取一组基本的需求定义后，利用高级软件工具可视化的开发环境，快速地建立一个目标系统的最初版本，并把它交给用户试用、补充和修改，再进行新的版本开发。反复进行这个过程，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直到用户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满意为止的一种方法。</a:t>
            </a: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09" y="2932383"/>
            <a:ext cx="6430182" cy="389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615557" cy="438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把基本路径单独分离，凸显用例的核心价值。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与扩展路径相比，更为有序。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3" y="1451500"/>
            <a:ext cx="7051367" cy="438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94967" y="2102962"/>
            <a:ext cx="3670539" cy="425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系统要处理的意外和分支。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与基本路径相比，更为无序。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24415" y="1387463"/>
            <a:ext cx="2505821" cy="1071570"/>
          </a:xfrm>
          <a:prstGeom prst="wedgeEllipseCallout">
            <a:avLst>
              <a:gd name="adj1" fmla="val -76819"/>
              <a:gd name="adj2" fmla="val 126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16523" y="3074132"/>
            <a:ext cx="429587" cy="84212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873646" y="3217009"/>
            <a:ext cx="715341" cy="84212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587895" y="3217008"/>
            <a:ext cx="1001091" cy="112787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1" y="2924172"/>
            <a:ext cx="2127181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266"/>
              <a:gd name="adj6" fmla="val -7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2127180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33154"/>
              <a:gd name="adj6" fmla="val -76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</a:p>
        </p:txBody>
      </p: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2127180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45956"/>
              <a:gd name="adj6" fmla="val -75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3097530" y="3171190"/>
            <a:ext cx="1681480" cy="57721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503170" y="2186305"/>
            <a:ext cx="2305685" cy="20828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17775" y="2201545"/>
            <a:ext cx="2320925" cy="5353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487930" y="2647315"/>
            <a:ext cx="2335530" cy="4464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517775" y="2662555"/>
            <a:ext cx="2231390" cy="7435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082331"/>
            <a:ext cx="5543007" cy="5227028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用例图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人员实现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这些元素。用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例图最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常用来描述系统及子系统。</a:t>
            </a: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46" y="1481959"/>
            <a:ext cx="6162165" cy="48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 descr="C:\Users\qile\Desktop\软件工程\参考图片\第四节\8.png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9062" y="2000240"/>
            <a:ext cx="514286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2507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内容：不涉及到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51692"/>
            <a:ext cx="10972800" cy="438912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399" y="1688400"/>
            <a:ext cx="9974731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/>
              <a:t>：数据序列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[]</a:t>
            </a:r>
            <a:r>
              <a:rPr lang="zh-CN" altLang="en-US" b="1" dirty="0"/>
              <a:t>：可选项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{}*</a:t>
            </a:r>
            <a:r>
              <a:rPr lang="zh-CN" altLang="en-US" b="1" dirty="0"/>
              <a:t>：多个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{| | | }</a:t>
            </a:r>
            <a:r>
              <a:rPr lang="zh-CN" altLang="en-US" b="1" dirty="0"/>
              <a:t>：可能取值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A=B</a:t>
            </a:r>
            <a:r>
              <a:rPr lang="zh-CN" altLang="en-US" b="1" dirty="0"/>
              <a:t>：把</a:t>
            </a:r>
            <a:r>
              <a:rPr lang="en-US" altLang="zh-CN" b="1" dirty="0"/>
              <a:t>B</a:t>
            </a:r>
            <a:r>
              <a:rPr lang="zh-CN" altLang="en-US" b="1" dirty="0"/>
              <a:t>的结构赋给</a:t>
            </a:r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9142" y="4450387"/>
            <a:ext cx="5690689" cy="175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400" y="16884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字段列表：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400" y="1688400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设计约束：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766862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2"/>
          <a:srcRect l="39506" r="44691"/>
          <a:stretch>
            <a:fillRect/>
          </a:stretch>
        </p:blipFill>
        <p:spPr bwMode="auto">
          <a:xfrm>
            <a:off x="8171167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8027345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2732248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14955"/>
              <a:gd name="adj6" fmla="val -27409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1" y="4784618"/>
            <a:ext cx="2996818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94422"/>
              <a:gd name="adj6" fmla="val -24971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1544621" y="5589552"/>
            <a:ext cx="2475958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8600"/>
              <a:gd name="adj6" fmla="val 135101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462577" y="3976414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169"/>
              <a:gd name="adj6" fmla="val 118202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7818120" y="1344396"/>
            <a:ext cx="4373879" cy="5539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泛化和关联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8414" y="342995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人无我有，人有我优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2309786" y="4997781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功能性需求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5595934" y="4997781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非功能性需求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5027</Words>
  <Application>Microsoft Office PowerPoint</Application>
  <PresentationFormat>自定义</PresentationFormat>
  <Paragraphs>814</Paragraphs>
  <Slides>121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37" baseType="lpstr">
      <vt:lpstr>Arial</vt:lpstr>
      <vt:lpstr>宋体</vt:lpstr>
      <vt:lpstr>微软雅黑</vt:lpstr>
      <vt:lpstr>Tahoma</vt:lpstr>
      <vt:lpstr>Verdana</vt:lpstr>
      <vt:lpstr>Berlin Sans FB Demi</vt:lpstr>
      <vt:lpstr>黑体</vt:lpstr>
      <vt:lpstr>Wingdings</vt:lpstr>
      <vt:lpstr>Calibri Light</vt:lpstr>
      <vt:lpstr>华康俪金黑W8(P)</vt:lpstr>
      <vt:lpstr>华文宋体</vt:lpstr>
      <vt:lpstr>Times New Roman</vt:lpstr>
      <vt:lpstr>隶书</vt:lpstr>
      <vt:lpstr>Calibri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Mengyi</cp:lastModifiedBy>
  <cp:revision>503</cp:revision>
  <dcterms:created xsi:type="dcterms:W3CDTF">2013-08-14T15:08:00Z</dcterms:created>
  <dcterms:modified xsi:type="dcterms:W3CDTF">2019-09-29T15:56:03Z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